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BC5936-115D-4448-8870-0DD4BCA2C347}" v="23" dt="2021-08-20T23:27:36.0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654"/>
    <p:restoredTop sz="96327"/>
  </p:normalViewPr>
  <p:slideViewPr>
    <p:cSldViewPr snapToGrid="0" snapToObjects="1">
      <p:cViewPr varScale="1">
        <p:scale>
          <a:sx n="91" d="100"/>
          <a:sy n="91" d="100"/>
        </p:scale>
        <p:origin x="78" y="62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kul Bajaj" userId="69c6a9a7-cea7-499c-a66f-3dcf87cd725e" providerId="ADAL" clId="{0DBC5936-115D-4448-8870-0DD4BCA2C347}"/>
    <pc:docChg chg="undo custSel modSld">
      <pc:chgData name="Nakul Bajaj" userId="69c6a9a7-cea7-499c-a66f-3dcf87cd725e" providerId="ADAL" clId="{0DBC5936-115D-4448-8870-0DD4BCA2C347}" dt="2021-08-20T23:27:36.031" v="36" actId="12"/>
      <pc:docMkLst>
        <pc:docMk/>
      </pc:docMkLst>
      <pc:sldChg chg="modSp mod addAnim delAnim modAnim">
        <pc:chgData name="Nakul Bajaj" userId="69c6a9a7-cea7-499c-a66f-3dcf87cd725e" providerId="ADAL" clId="{0DBC5936-115D-4448-8870-0DD4BCA2C347}" dt="2021-08-20T23:27:36.031" v="36" actId="12"/>
        <pc:sldMkLst>
          <pc:docMk/>
          <pc:sldMk cId="3988922737" sldId="269"/>
        </pc:sldMkLst>
        <pc:spChg chg="mod">
          <ac:chgData name="Nakul Bajaj" userId="69c6a9a7-cea7-499c-a66f-3dcf87cd725e" providerId="ADAL" clId="{0DBC5936-115D-4448-8870-0DD4BCA2C347}" dt="2021-08-20T23:27:36.031" v="36" actId="12"/>
          <ac:spMkLst>
            <pc:docMk/>
            <pc:sldMk cId="3988922737" sldId="269"/>
            <ac:spMk id="3" creationId="{4B68FA41-28F3-974E-8905-4063A0C440C8}"/>
          </ac:spMkLst>
        </pc:spChg>
      </pc:sldChg>
    </pc:docChg>
  </pc:docChgLst>
</pc:chgInfo>
</file>

<file path=ppt/media/image1.png>
</file>

<file path=ppt/media/image2.png>
</file>

<file path=ppt/media/image2.svg>
</file>

<file path=ppt/media/image3.tiff>
</file>

<file path=ppt/media/image4.tiff>
</file>

<file path=ppt/media/image5.tiff>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25/08/2021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25/08/2021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25/08/2021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25/08/2021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25/08/2021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6B2CF-1CE1-4546-8DEE-6C9AA013BAFA}"/>
              </a:ext>
            </a:extLst>
          </p:cNvPr>
          <p:cNvSpPr>
            <a:spLocks noGrp="1"/>
          </p:cNvSpPr>
          <p:nvPr>
            <p:ph type="ctrTitle"/>
          </p:nvPr>
        </p:nvSpPr>
        <p:spPr/>
        <p:txBody>
          <a:bodyPr/>
          <a:lstStyle/>
          <a:p>
            <a:r>
              <a:rPr lang="en-US" dirty="0"/>
              <a:t>Time Series Forecasting Part 1	</a:t>
            </a:r>
          </a:p>
        </p:txBody>
      </p:sp>
      <p:sp>
        <p:nvSpPr>
          <p:cNvPr id="3" name="Subtitle 2">
            <a:extLst>
              <a:ext uri="{FF2B5EF4-FFF2-40B4-BE49-F238E27FC236}">
                <a16:creationId xmlns:a16="http://schemas.microsoft.com/office/drawing/2014/main" id="{44E6A4BC-457C-BE49-B0A2-10D8DD3C9A6E}"/>
              </a:ext>
            </a:extLst>
          </p:cNvPr>
          <p:cNvSpPr>
            <a:spLocks noGrp="1"/>
          </p:cNvSpPr>
          <p:nvPr>
            <p:ph type="subTitle" idx="1"/>
          </p:nvPr>
        </p:nvSpPr>
        <p:spPr/>
        <p:txBody>
          <a:bodyPr/>
          <a:lstStyle/>
          <a:p>
            <a:r>
              <a:rPr lang="en-US" dirty="0"/>
              <a:t>Nakul Bajaj</a:t>
            </a:r>
          </a:p>
        </p:txBody>
      </p:sp>
    </p:spTree>
    <p:extLst>
      <p:ext uri="{BB962C8B-B14F-4D97-AF65-F5344CB8AC3E}">
        <p14:creationId xmlns:p14="http://schemas.microsoft.com/office/powerpoint/2010/main" val="450295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5E6D3-F93E-014B-8D64-FA635F90F2FB}"/>
              </a:ext>
            </a:extLst>
          </p:cNvPr>
          <p:cNvSpPr>
            <a:spLocks noGrp="1"/>
          </p:cNvSpPr>
          <p:nvPr>
            <p:ph type="title"/>
          </p:nvPr>
        </p:nvSpPr>
        <p:spPr/>
        <p:txBody>
          <a:bodyPr/>
          <a:lstStyle/>
          <a:p>
            <a:r>
              <a:rPr lang="en-US" dirty="0"/>
              <a:t>What is correlation</a:t>
            </a:r>
          </a:p>
        </p:txBody>
      </p:sp>
      <p:sp>
        <p:nvSpPr>
          <p:cNvPr id="3" name="Content Placeholder 2">
            <a:extLst>
              <a:ext uri="{FF2B5EF4-FFF2-40B4-BE49-F238E27FC236}">
                <a16:creationId xmlns:a16="http://schemas.microsoft.com/office/drawing/2014/main" id="{BC59B388-E4E0-A746-BD83-2D1D1F615972}"/>
              </a:ext>
            </a:extLst>
          </p:cNvPr>
          <p:cNvSpPr>
            <a:spLocks noGrp="1"/>
          </p:cNvSpPr>
          <p:nvPr>
            <p:ph idx="1"/>
          </p:nvPr>
        </p:nvSpPr>
        <p:spPr/>
        <p:txBody>
          <a:bodyPr/>
          <a:lstStyle/>
          <a:p>
            <a:endParaRPr lang="en-AU" b="0" i="0" dirty="0">
              <a:solidFill>
                <a:srgbClr val="202124"/>
              </a:solidFill>
              <a:effectLst/>
              <a:latin typeface="arial" panose="020B0604020202020204" pitchFamily="34" charset="0"/>
            </a:endParaRPr>
          </a:p>
          <a:p>
            <a:endParaRPr lang="en-AU" dirty="0">
              <a:solidFill>
                <a:srgbClr val="202124"/>
              </a:solidFill>
              <a:latin typeface="arial" panose="020B0604020202020204" pitchFamily="34" charset="0"/>
            </a:endParaRPr>
          </a:p>
          <a:p>
            <a:endParaRPr lang="en-AU" b="0" i="0" dirty="0">
              <a:solidFill>
                <a:srgbClr val="202124"/>
              </a:solidFill>
              <a:effectLst/>
              <a:latin typeface="arial" panose="020B0604020202020204" pitchFamily="34" charset="0"/>
            </a:endParaRPr>
          </a:p>
          <a:p>
            <a:endParaRPr lang="en-AU" dirty="0">
              <a:solidFill>
                <a:srgbClr val="202124"/>
              </a:solidFill>
              <a:latin typeface="arial" panose="020B0604020202020204" pitchFamily="34" charset="0"/>
            </a:endParaRPr>
          </a:p>
          <a:p>
            <a:endParaRPr lang="en-AU" b="0" i="0" dirty="0">
              <a:solidFill>
                <a:srgbClr val="202124"/>
              </a:solidFill>
              <a:effectLst/>
              <a:latin typeface="arial" panose="020B0604020202020204" pitchFamily="34" charset="0"/>
            </a:endParaRPr>
          </a:p>
          <a:p>
            <a:endParaRPr lang="en-AU" dirty="0">
              <a:solidFill>
                <a:srgbClr val="202124"/>
              </a:solidFill>
              <a:latin typeface="arial" panose="020B0604020202020204" pitchFamily="34" charset="0"/>
            </a:endParaRPr>
          </a:p>
          <a:p>
            <a:r>
              <a:rPr lang="en-AU" b="0" i="0" dirty="0">
                <a:solidFill>
                  <a:srgbClr val="202124"/>
                </a:solidFill>
                <a:effectLst/>
                <a:latin typeface="arial" panose="020B0604020202020204" pitchFamily="34" charset="0"/>
              </a:rPr>
              <a:t>Correlation is </a:t>
            </a:r>
            <a:r>
              <a:rPr lang="en-AU" b="1" i="0" dirty="0">
                <a:solidFill>
                  <a:srgbClr val="202124"/>
                </a:solidFill>
                <a:effectLst/>
                <a:latin typeface="arial" panose="020B0604020202020204" pitchFamily="34" charset="0"/>
              </a:rPr>
              <a:t>a statistical measure that expresses the extent to which two variables are linearly related</a:t>
            </a:r>
            <a:r>
              <a:rPr lang="en-AU" b="0" i="0" dirty="0">
                <a:solidFill>
                  <a:srgbClr val="202124"/>
                </a:solidFill>
                <a:effectLst/>
                <a:latin typeface="arial" panose="020B0604020202020204" pitchFamily="34" charset="0"/>
              </a:rPr>
              <a:t> (meaning they change together at a constant rate). It's a common tool for describing simple relationships without making a statement about cause and effect.</a:t>
            </a:r>
            <a:endParaRPr lang="en-US" dirty="0"/>
          </a:p>
        </p:txBody>
      </p:sp>
      <p:pic>
        <p:nvPicPr>
          <p:cNvPr id="4" name="Picture 3">
            <a:extLst>
              <a:ext uri="{FF2B5EF4-FFF2-40B4-BE49-F238E27FC236}">
                <a16:creationId xmlns:a16="http://schemas.microsoft.com/office/drawing/2014/main" id="{DB0DA6EF-C6A9-2948-B271-4B189A6E8AFE}"/>
              </a:ext>
            </a:extLst>
          </p:cNvPr>
          <p:cNvPicPr>
            <a:picLocks noChangeAspect="1"/>
          </p:cNvPicPr>
          <p:nvPr/>
        </p:nvPicPr>
        <p:blipFill>
          <a:blip r:embed="rId2"/>
          <a:stretch>
            <a:fillRect/>
          </a:stretch>
        </p:blipFill>
        <p:spPr>
          <a:xfrm>
            <a:off x="773155" y="1270000"/>
            <a:ext cx="4813300" cy="3708400"/>
          </a:xfrm>
          <a:prstGeom prst="rect">
            <a:avLst/>
          </a:prstGeom>
        </p:spPr>
      </p:pic>
      <p:pic>
        <p:nvPicPr>
          <p:cNvPr id="5" name="Picture 4">
            <a:extLst>
              <a:ext uri="{FF2B5EF4-FFF2-40B4-BE49-F238E27FC236}">
                <a16:creationId xmlns:a16="http://schemas.microsoft.com/office/drawing/2014/main" id="{E577CBDB-8EB8-F144-B38E-48D6138EB821}"/>
              </a:ext>
            </a:extLst>
          </p:cNvPr>
          <p:cNvPicPr>
            <a:picLocks noChangeAspect="1"/>
          </p:cNvPicPr>
          <p:nvPr/>
        </p:nvPicPr>
        <p:blipFill>
          <a:blip r:embed="rId3"/>
          <a:stretch>
            <a:fillRect/>
          </a:stretch>
        </p:blipFill>
        <p:spPr>
          <a:xfrm>
            <a:off x="5380772" y="1427453"/>
            <a:ext cx="6296826" cy="3547958"/>
          </a:xfrm>
          <a:prstGeom prst="rect">
            <a:avLst/>
          </a:prstGeom>
        </p:spPr>
      </p:pic>
    </p:spTree>
    <p:extLst>
      <p:ext uri="{BB962C8B-B14F-4D97-AF65-F5344CB8AC3E}">
        <p14:creationId xmlns:p14="http://schemas.microsoft.com/office/powerpoint/2010/main" val="834760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0CCD4-65E8-8547-B88B-379E4616D1AD}"/>
              </a:ext>
            </a:extLst>
          </p:cNvPr>
          <p:cNvSpPr>
            <a:spLocks noGrp="1"/>
          </p:cNvSpPr>
          <p:nvPr>
            <p:ph type="title"/>
          </p:nvPr>
        </p:nvSpPr>
        <p:spPr/>
        <p:txBody>
          <a:bodyPr/>
          <a:lstStyle/>
          <a:p>
            <a:r>
              <a:rPr lang="en-US" dirty="0"/>
              <a:t>How is correlation different to autocorrelation</a:t>
            </a:r>
          </a:p>
        </p:txBody>
      </p:sp>
      <p:sp>
        <p:nvSpPr>
          <p:cNvPr id="3" name="Content Placeholder 2">
            <a:extLst>
              <a:ext uri="{FF2B5EF4-FFF2-40B4-BE49-F238E27FC236}">
                <a16:creationId xmlns:a16="http://schemas.microsoft.com/office/drawing/2014/main" id="{BD383D84-32CC-9743-939E-742354DA8446}"/>
              </a:ext>
            </a:extLst>
          </p:cNvPr>
          <p:cNvSpPr>
            <a:spLocks noGrp="1"/>
          </p:cNvSpPr>
          <p:nvPr>
            <p:ph idx="1"/>
          </p:nvPr>
        </p:nvSpPr>
        <p:spPr/>
        <p:txBody>
          <a:bodyPr/>
          <a:lstStyle/>
          <a:p>
            <a:r>
              <a:rPr lang="en-US" dirty="0"/>
              <a:t>Correlation is linear relationship between two variables</a:t>
            </a:r>
          </a:p>
          <a:p>
            <a:r>
              <a:rPr lang="en-US" dirty="0"/>
              <a:t>Whereas autocorrelation is relationship between variable and itself</a:t>
            </a:r>
          </a:p>
          <a:p>
            <a:pPr lvl="1"/>
            <a:r>
              <a:rPr lang="en-US" dirty="0"/>
              <a:t>In timeseries: Correlation of value at time t -&gt; value at time t-k where k is number of lags</a:t>
            </a:r>
          </a:p>
          <a:p>
            <a:pPr lvl="1"/>
            <a:endParaRPr lang="en-US" dirty="0"/>
          </a:p>
          <a:p>
            <a:pPr marL="457200" lvl="1" indent="0">
              <a:buNone/>
            </a:pPr>
            <a:r>
              <a:rPr lang="en-US" dirty="0"/>
              <a:t> </a:t>
            </a:r>
          </a:p>
        </p:txBody>
      </p:sp>
      <p:pic>
        <p:nvPicPr>
          <p:cNvPr id="4" name="Picture 3">
            <a:extLst>
              <a:ext uri="{FF2B5EF4-FFF2-40B4-BE49-F238E27FC236}">
                <a16:creationId xmlns:a16="http://schemas.microsoft.com/office/drawing/2014/main" id="{54C6BC10-3D6F-FC44-8424-AE7D459F4B24}"/>
              </a:ext>
            </a:extLst>
          </p:cNvPr>
          <p:cNvPicPr>
            <a:picLocks noChangeAspect="1"/>
          </p:cNvPicPr>
          <p:nvPr/>
        </p:nvPicPr>
        <p:blipFill>
          <a:blip r:embed="rId2"/>
          <a:stretch>
            <a:fillRect/>
          </a:stretch>
        </p:blipFill>
        <p:spPr>
          <a:xfrm>
            <a:off x="2917998" y="3429000"/>
            <a:ext cx="3609789" cy="3271371"/>
          </a:xfrm>
          <a:prstGeom prst="rect">
            <a:avLst/>
          </a:prstGeom>
        </p:spPr>
      </p:pic>
    </p:spTree>
    <p:extLst>
      <p:ext uri="{BB962C8B-B14F-4D97-AF65-F5344CB8AC3E}">
        <p14:creationId xmlns:p14="http://schemas.microsoft.com/office/powerpoint/2010/main" val="3066470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A199A-4625-B44D-901F-B787F05FA178}"/>
              </a:ext>
            </a:extLst>
          </p:cNvPr>
          <p:cNvSpPr>
            <a:spLocks noGrp="1"/>
          </p:cNvSpPr>
          <p:nvPr>
            <p:ph type="title"/>
          </p:nvPr>
        </p:nvSpPr>
        <p:spPr/>
        <p:txBody>
          <a:bodyPr/>
          <a:lstStyle/>
          <a:p>
            <a:r>
              <a:rPr lang="en-US" dirty="0"/>
              <a:t>Finally: What is Causation?</a:t>
            </a:r>
          </a:p>
        </p:txBody>
      </p:sp>
      <p:sp>
        <p:nvSpPr>
          <p:cNvPr id="3" name="Content Placeholder 2">
            <a:extLst>
              <a:ext uri="{FF2B5EF4-FFF2-40B4-BE49-F238E27FC236}">
                <a16:creationId xmlns:a16="http://schemas.microsoft.com/office/drawing/2014/main" id="{D80B1D87-FCE4-0D44-9A36-5F4ECA24D513}"/>
              </a:ext>
            </a:extLst>
          </p:cNvPr>
          <p:cNvSpPr>
            <a:spLocks noGrp="1"/>
          </p:cNvSpPr>
          <p:nvPr>
            <p:ph idx="1"/>
          </p:nvPr>
        </p:nvSpPr>
        <p:spPr/>
        <p:txBody>
          <a:bodyPr>
            <a:normAutofit lnSpcReduction="10000"/>
          </a:bodyPr>
          <a:lstStyle/>
          <a:p>
            <a:endParaRPr lang="en-AU" b="0" i="0" dirty="0">
              <a:solidFill>
                <a:srgbClr val="202124"/>
              </a:solidFill>
              <a:effectLst/>
              <a:latin typeface="arial" panose="020B0604020202020204" pitchFamily="34" charset="0"/>
            </a:endParaRPr>
          </a:p>
          <a:p>
            <a:endParaRPr lang="en-AU" dirty="0">
              <a:solidFill>
                <a:srgbClr val="202124"/>
              </a:solidFill>
              <a:latin typeface="arial" panose="020B0604020202020204" pitchFamily="34" charset="0"/>
            </a:endParaRPr>
          </a:p>
          <a:p>
            <a:endParaRPr lang="en-AU" b="0" i="0" dirty="0">
              <a:solidFill>
                <a:srgbClr val="202124"/>
              </a:solidFill>
              <a:effectLst/>
              <a:latin typeface="arial" panose="020B0604020202020204" pitchFamily="34" charset="0"/>
            </a:endParaRPr>
          </a:p>
          <a:p>
            <a:pPr marL="0" indent="0">
              <a:buNone/>
            </a:pPr>
            <a:endParaRPr lang="en-AU" dirty="0">
              <a:solidFill>
                <a:srgbClr val="202124"/>
              </a:solidFill>
              <a:latin typeface="arial" panose="020B0604020202020204" pitchFamily="34" charset="0"/>
            </a:endParaRPr>
          </a:p>
          <a:p>
            <a:pPr marL="0" indent="0">
              <a:buNone/>
            </a:pPr>
            <a:endParaRPr lang="en-AU" b="0" i="0" dirty="0">
              <a:solidFill>
                <a:srgbClr val="202124"/>
              </a:solidFill>
              <a:effectLst/>
              <a:latin typeface="arial" panose="020B0604020202020204" pitchFamily="34" charset="0"/>
            </a:endParaRPr>
          </a:p>
          <a:p>
            <a:r>
              <a:rPr lang="en-AU" b="0" i="0" dirty="0">
                <a:solidFill>
                  <a:srgbClr val="202124"/>
                </a:solidFill>
                <a:effectLst/>
                <a:latin typeface="arial" panose="020B0604020202020204" pitchFamily="34" charset="0"/>
              </a:rPr>
              <a:t>Causation indicates that </a:t>
            </a:r>
            <a:r>
              <a:rPr lang="en-AU" b="1" i="0" dirty="0">
                <a:solidFill>
                  <a:srgbClr val="202124"/>
                </a:solidFill>
                <a:effectLst/>
                <a:latin typeface="arial" panose="020B0604020202020204" pitchFamily="34" charset="0"/>
              </a:rPr>
              <a:t>one event is the result of the occurrence of the other event</a:t>
            </a:r>
            <a:r>
              <a:rPr lang="en-AU" b="0" i="0" dirty="0">
                <a:solidFill>
                  <a:srgbClr val="202124"/>
                </a:solidFill>
                <a:effectLst/>
                <a:latin typeface="arial" panose="020B0604020202020204" pitchFamily="34" charset="0"/>
              </a:rPr>
              <a:t>; i.e. there is a causal relationship between the two events. This is also referred to as cause and effect.</a:t>
            </a:r>
          </a:p>
          <a:p>
            <a:r>
              <a:rPr lang="en-AU" dirty="0">
                <a:solidFill>
                  <a:srgbClr val="202124"/>
                </a:solidFill>
                <a:latin typeface="arial" panose="020B0604020202020204" pitchFamily="34" charset="0"/>
              </a:rPr>
              <a:t>Cons:</a:t>
            </a:r>
          </a:p>
          <a:p>
            <a:pPr lvl="1"/>
            <a:r>
              <a:rPr lang="en-AU" dirty="0">
                <a:solidFill>
                  <a:srgbClr val="202124"/>
                </a:solidFill>
                <a:latin typeface="arial" panose="020B0604020202020204" pitchFamily="34" charset="0"/>
              </a:rPr>
              <a:t>Hard to validate</a:t>
            </a:r>
          </a:p>
          <a:p>
            <a:pPr lvl="1"/>
            <a:r>
              <a:rPr lang="en-AU" dirty="0">
                <a:solidFill>
                  <a:srgbClr val="202124"/>
                </a:solidFill>
                <a:latin typeface="arial" panose="020B0604020202020204" pitchFamily="34" charset="0"/>
              </a:rPr>
              <a:t>Require domain expertise</a:t>
            </a:r>
          </a:p>
          <a:p>
            <a:endParaRPr lang="en-US" dirty="0"/>
          </a:p>
        </p:txBody>
      </p:sp>
      <p:pic>
        <p:nvPicPr>
          <p:cNvPr id="4" name="Picture 3">
            <a:extLst>
              <a:ext uri="{FF2B5EF4-FFF2-40B4-BE49-F238E27FC236}">
                <a16:creationId xmlns:a16="http://schemas.microsoft.com/office/drawing/2014/main" id="{5343EB2A-F46D-E64C-AB3E-3A48AC7ADDA6}"/>
              </a:ext>
            </a:extLst>
          </p:cNvPr>
          <p:cNvPicPr>
            <a:picLocks noChangeAspect="1"/>
          </p:cNvPicPr>
          <p:nvPr/>
        </p:nvPicPr>
        <p:blipFill>
          <a:blip r:embed="rId2"/>
          <a:stretch>
            <a:fillRect/>
          </a:stretch>
        </p:blipFill>
        <p:spPr>
          <a:xfrm>
            <a:off x="551316" y="1143366"/>
            <a:ext cx="4533527" cy="2795500"/>
          </a:xfrm>
          <a:prstGeom prst="rect">
            <a:avLst/>
          </a:prstGeom>
        </p:spPr>
      </p:pic>
    </p:spTree>
    <p:extLst>
      <p:ext uri="{BB962C8B-B14F-4D97-AF65-F5344CB8AC3E}">
        <p14:creationId xmlns:p14="http://schemas.microsoft.com/office/powerpoint/2010/main" val="3143740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05AB0-053C-924F-8156-A36635971246}"/>
              </a:ext>
            </a:extLst>
          </p:cNvPr>
          <p:cNvSpPr>
            <a:spLocks noGrp="1"/>
          </p:cNvSpPr>
          <p:nvPr>
            <p:ph type="title"/>
          </p:nvPr>
        </p:nvSpPr>
        <p:spPr/>
        <p:txBody>
          <a:bodyPr/>
          <a:lstStyle/>
          <a:p>
            <a:r>
              <a:rPr lang="en-US" dirty="0"/>
              <a:t>Approaching Forecasting problem</a:t>
            </a:r>
            <a:br>
              <a:rPr lang="en-US" dirty="0"/>
            </a:br>
            <a:r>
              <a:rPr lang="en-US" dirty="0"/>
              <a:t>	</a:t>
            </a:r>
          </a:p>
        </p:txBody>
      </p:sp>
      <p:sp>
        <p:nvSpPr>
          <p:cNvPr id="3" name="Content Placeholder 2">
            <a:extLst>
              <a:ext uri="{FF2B5EF4-FFF2-40B4-BE49-F238E27FC236}">
                <a16:creationId xmlns:a16="http://schemas.microsoft.com/office/drawing/2014/main" id="{01036F7C-443E-B740-B1A7-9BA42057D05C}"/>
              </a:ext>
            </a:extLst>
          </p:cNvPr>
          <p:cNvSpPr>
            <a:spLocks noGrp="1"/>
          </p:cNvSpPr>
          <p:nvPr>
            <p:ph idx="1"/>
          </p:nvPr>
        </p:nvSpPr>
        <p:spPr>
          <a:xfrm>
            <a:off x="677333" y="1438835"/>
            <a:ext cx="8735607" cy="5298141"/>
          </a:xfrm>
        </p:spPr>
        <p:txBody>
          <a:bodyPr>
            <a:normAutofit fontScale="92500" lnSpcReduction="20000"/>
          </a:bodyPr>
          <a:lstStyle/>
          <a:p>
            <a:r>
              <a:rPr lang="en-US" dirty="0"/>
              <a:t>Step 1: Exploration</a:t>
            </a:r>
          </a:p>
          <a:p>
            <a:pPr lvl="1"/>
            <a:r>
              <a:rPr lang="en-US" dirty="0" err="1"/>
              <a:t>Visualisations</a:t>
            </a:r>
            <a:endParaRPr lang="en-US" dirty="0"/>
          </a:p>
          <a:p>
            <a:pPr lvl="1"/>
            <a:r>
              <a:rPr lang="en-US" dirty="0"/>
              <a:t>Understanding the data</a:t>
            </a:r>
          </a:p>
          <a:p>
            <a:pPr lvl="1"/>
            <a:r>
              <a:rPr lang="en-US" dirty="0"/>
              <a:t>Statistical Validations</a:t>
            </a:r>
          </a:p>
          <a:p>
            <a:r>
              <a:rPr lang="en-US" dirty="0"/>
              <a:t>Step 2: 			</a:t>
            </a:r>
          </a:p>
          <a:p>
            <a:pPr lvl="1"/>
            <a:r>
              <a:rPr lang="en-US" dirty="0"/>
              <a:t>Choosing the model</a:t>
            </a:r>
          </a:p>
          <a:p>
            <a:pPr lvl="1"/>
            <a:r>
              <a:rPr lang="en-US" dirty="0"/>
              <a:t>Choosing model parameters</a:t>
            </a:r>
          </a:p>
          <a:p>
            <a:r>
              <a:rPr lang="en-US" dirty="0"/>
              <a:t>Step 3:</a:t>
            </a:r>
          </a:p>
          <a:p>
            <a:pPr lvl="1"/>
            <a:r>
              <a:rPr lang="en-US" dirty="0"/>
              <a:t>Splitting the data (training and test)</a:t>
            </a:r>
          </a:p>
          <a:p>
            <a:pPr lvl="1"/>
            <a:r>
              <a:rPr lang="en-US" dirty="0"/>
              <a:t>Training the model on the training data</a:t>
            </a:r>
          </a:p>
          <a:p>
            <a:pPr lvl="1"/>
            <a:r>
              <a:rPr lang="en-US" dirty="0"/>
              <a:t>Testing the model with test data</a:t>
            </a:r>
          </a:p>
          <a:p>
            <a:pPr lvl="1"/>
            <a:r>
              <a:rPr lang="en-US" dirty="0"/>
              <a:t>Repeat (number of times) -&gt; go back to step 2 and repeat</a:t>
            </a:r>
          </a:p>
          <a:p>
            <a:r>
              <a:rPr lang="en-US" dirty="0"/>
              <a:t>Step 4:</a:t>
            </a:r>
          </a:p>
          <a:p>
            <a:pPr lvl="1"/>
            <a:r>
              <a:rPr lang="en-US" dirty="0"/>
              <a:t>Select the final model and final parameters</a:t>
            </a:r>
          </a:p>
          <a:p>
            <a:pPr lvl="1"/>
            <a:r>
              <a:rPr lang="en-US" dirty="0"/>
              <a:t>Train on entire data</a:t>
            </a:r>
          </a:p>
          <a:p>
            <a:pPr lvl="1"/>
            <a:r>
              <a:rPr lang="en-US" dirty="0"/>
              <a:t>Forecast in the future</a:t>
            </a:r>
          </a:p>
          <a:p>
            <a:pPr marL="0" indent="0">
              <a:buNone/>
            </a:pPr>
            <a:endParaRPr lang="en-US" dirty="0"/>
          </a:p>
        </p:txBody>
      </p:sp>
    </p:spTree>
    <p:extLst>
      <p:ext uri="{BB962C8B-B14F-4D97-AF65-F5344CB8AC3E}">
        <p14:creationId xmlns:p14="http://schemas.microsoft.com/office/powerpoint/2010/main" val="256648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3" end="13"/>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AE740-63C5-6546-B691-363CB82A7CDA}"/>
              </a:ext>
            </a:extLst>
          </p:cNvPr>
          <p:cNvSpPr>
            <a:spLocks noGrp="1"/>
          </p:cNvSpPr>
          <p:nvPr>
            <p:ph type="title"/>
          </p:nvPr>
        </p:nvSpPr>
        <p:spPr/>
        <p:txBody>
          <a:bodyPr/>
          <a:lstStyle/>
          <a:p>
            <a:r>
              <a:rPr lang="en-US" dirty="0"/>
              <a:t>Lets move on to </a:t>
            </a:r>
            <a:r>
              <a:rPr lang="en-US" dirty="0" err="1"/>
              <a:t>Jupyter</a:t>
            </a:r>
            <a:r>
              <a:rPr lang="en-US" dirty="0"/>
              <a:t> notebook</a:t>
            </a:r>
          </a:p>
        </p:txBody>
      </p:sp>
      <p:sp>
        <p:nvSpPr>
          <p:cNvPr id="3" name="Content Placeholder 2">
            <a:extLst>
              <a:ext uri="{FF2B5EF4-FFF2-40B4-BE49-F238E27FC236}">
                <a16:creationId xmlns:a16="http://schemas.microsoft.com/office/drawing/2014/main" id="{4B68FA41-28F3-974E-8905-4063A0C440C8}"/>
              </a:ext>
            </a:extLst>
          </p:cNvPr>
          <p:cNvSpPr>
            <a:spLocks noGrp="1"/>
          </p:cNvSpPr>
          <p:nvPr>
            <p:ph idx="1"/>
          </p:nvPr>
        </p:nvSpPr>
        <p:spPr>
          <a:ln>
            <a:noFill/>
          </a:ln>
        </p:spPr>
        <p:txBody>
          <a:bodyPr>
            <a:normAutofit fontScale="92500" lnSpcReduction="20000"/>
          </a:bodyPr>
          <a:lstStyle/>
          <a:p>
            <a:pPr>
              <a:buFont typeface="Wingdings" pitchFamily="2" charset="2"/>
              <a:buChar char="Ø"/>
            </a:pPr>
            <a:r>
              <a:rPr lang="en-US" dirty="0"/>
              <a:t>Get the data from BQ ✅</a:t>
            </a:r>
          </a:p>
          <a:p>
            <a:pPr>
              <a:buFont typeface="Wingdings" pitchFamily="2" charset="2"/>
              <a:buChar char="Ø"/>
            </a:pPr>
            <a:r>
              <a:rPr lang="en-US" dirty="0"/>
              <a:t>Explore the data ✅</a:t>
            </a:r>
          </a:p>
          <a:p>
            <a:pPr>
              <a:buFont typeface="Wingdings" pitchFamily="2" charset="2"/>
              <a:buChar char="Ø"/>
            </a:pPr>
            <a:r>
              <a:rPr lang="en-US" dirty="0"/>
              <a:t>Run some statistical tests ✅</a:t>
            </a:r>
          </a:p>
          <a:p>
            <a:pPr>
              <a:buFont typeface="Wingdings" pitchFamily="2" charset="2"/>
              <a:buChar char="Ø"/>
            </a:pPr>
            <a:r>
              <a:rPr lang="en-US" dirty="0"/>
              <a:t>We will do Auto Arima in Python ✅</a:t>
            </a:r>
          </a:p>
          <a:p>
            <a:pPr>
              <a:buFont typeface="Wingdings" pitchFamily="2" charset="2"/>
              <a:buChar char="Ø"/>
            </a:pPr>
            <a:r>
              <a:rPr lang="en-US" dirty="0"/>
              <a:t>We will use BQML (auto Arima) ✅</a:t>
            </a:r>
          </a:p>
          <a:p>
            <a:pPr>
              <a:buFont typeface="Wingdings" pitchFamily="2" charset="2"/>
              <a:buChar char="Ø"/>
            </a:pPr>
            <a:r>
              <a:rPr lang="en-US" dirty="0"/>
              <a:t>Split it into Train test</a:t>
            </a:r>
          </a:p>
          <a:p>
            <a:pPr>
              <a:buFont typeface="Wingdings" pitchFamily="2" charset="2"/>
              <a:buChar char="Ø"/>
            </a:pPr>
            <a:r>
              <a:rPr lang="en-US" dirty="0"/>
              <a:t>Train and Test the model</a:t>
            </a:r>
          </a:p>
          <a:p>
            <a:pPr>
              <a:buFont typeface="Wingdings" pitchFamily="2" charset="2"/>
              <a:buChar char="Ø"/>
            </a:pPr>
            <a:r>
              <a:rPr lang="en-US" dirty="0"/>
              <a:t>We will visualize the results</a:t>
            </a:r>
          </a:p>
          <a:p>
            <a:pPr>
              <a:buFont typeface="Wingdings" pitchFamily="2" charset="2"/>
              <a:buChar char="Ø"/>
            </a:pPr>
            <a:r>
              <a:rPr lang="en-US" dirty="0"/>
              <a:t>We will add holiday to the data</a:t>
            </a:r>
          </a:p>
          <a:p>
            <a:pPr>
              <a:buFont typeface="Wingdings" pitchFamily="2" charset="2"/>
              <a:buChar char="Ø"/>
            </a:pPr>
            <a:r>
              <a:rPr lang="en-US" dirty="0"/>
              <a:t>And revisualize </a:t>
            </a:r>
          </a:p>
          <a:p>
            <a:pPr>
              <a:buFont typeface="Wingdings" pitchFamily="2" charset="2"/>
              <a:buChar char="Ø"/>
            </a:pPr>
            <a:r>
              <a:rPr lang="en-US" dirty="0"/>
              <a:t>Exploring </a:t>
            </a:r>
            <a:r>
              <a:rPr lang="en-US" dirty="0" err="1"/>
              <a:t>facebook</a:t>
            </a:r>
            <a:r>
              <a:rPr lang="en-US" dirty="0"/>
              <a:t> prophet library</a:t>
            </a:r>
          </a:p>
        </p:txBody>
      </p:sp>
    </p:spTree>
    <p:extLst>
      <p:ext uri="{BB962C8B-B14F-4D97-AF65-F5344CB8AC3E}">
        <p14:creationId xmlns:p14="http://schemas.microsoft.com/office/powerpoint/2010/main" val="3988922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0A8A8-DBE2-2749-8809-D6DA0AFCFAF7}"/>
              </a:ext>
            </a:extLst>
          </p:cNvPr>
          <p:cNvSpPr>
            <a:spLocks noGrp="1"/>
          </p:cNvSpPr>
          <p:nvPr>
            <p:ph type="title"/>
          </p:nvPr>
        </p:nvSpPr>
        <p:spPr/>
        <p:txBody>
          <a:bodyPr/>
          <a:lstStyle/>
          <a:p>
            <a:r>
              <a:rPr lang="en-US" dirty="0"/>
              <a:t>Some Resources</a:t>
            </a:r>
          </a:p>
        </p:txBody>
      </p:sp>
      <p:sp>
        <p:nvSpPr>
          <p:cNvPr id="3" name="Content Placeholder 2">
            <a:extLst>
              <a:ext uri="{FF2B5EF4-FFF2-40B4-BE49-F238E27FC236}">
                <a16:creationId xmlns:a16="http://schemas.microsoft.com/office/drawing/2014/main" id="{B9252A69-2787-C842-BBC5-DB27326A9A5A}"/>
              </a:ext>
            </a:extLst>
          </p:cNvPr>
          <p:cNvSpPr>
            <a:spLocks noGrp="1"/>
          </p:cNvSpPr>
          <p:nvPr>
            <p:ph idx="1"/>
          </p:nvPr>
        </p:nvSpPr>
        <p:spPr/>
        <p:txBody>
          <a:bodyPr/>
          <a:lstStyle/>
          <a:p>
            <a:r>
              <a:rPr lang="en-US" dirty="0" err="1"/>
              <a:t>Jupyter</a:t>
            </a:r>
            <a:r>
              <a:rPr lang="en-US" dirty="0"/>
              <a:t> Notebook</a:t>
            </a:r>
          </a:p>
          <a:p>
            <a:r>
              <a:rPr lang="en-US" dirty="0"/>
              <a:t>Forecasting course on Udemy</a:t>
            </a:r>
          </a:p>
          <a:p>
            <a:r>
              <a:rPr lang="en-US" dirty="0"/>
              <a:t>BQML documentation</a:t>
            </a:r>
          </a:p>
          <a:p>
            <a:pPr marL="0" indent="0">
              <a:buNone/>
            </a:pPr>
            <a:endParaRPr lang="en-US" dirty="0"/>
          </a:p>
        </p:txBody>
      </p:sp>
    </p:spTree>
    <p:extLst>
      <p:ext uri="{BB962C8B-B14F-4D97-AF65-F5344CB8AC3E}">
        <p14:creationId xmlns:p14="http://schemas.microsoft.com/office/powerpoint/2010/main" val="30229094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72C74-E60A-C241-8D66-B19D16B2240E}"/>
              </a:ext>
            </a:extLst>
          </p:cNvPr>
          <p:cNvSpPr>
            <a:spLocks noGrp="1"/>
          </p:cNvSpPr>
          <p:nvPr>
            <p:ph type="title"/>
          </p:nvPr>
        </p:nvSpPr>
        <p:spPr/>
        <p:txBody>
          <a:bodyPr/>
          <a:lstStyle/>
          <a:p>
            <a:r>
              <a:rPr lang="en-US" dirty="0" err="1"/>
              <a:t>Summarise</a:t>
            </a:r>
            <a:endParaRPr lang="en-US" dirty="0"/>
          </a:p>
        </p:txBody>
      </p:sp>
      <p:sp>
        <p:nvSpPr>
          <p:cNvPr id="3" name="Content Placeholder 2">
            <a:extLst>
              <a:ext uri="{FF2B5EF4-FFF2-40B4-BE49-F238E27FC236}">
                <a16:creationId xmlns:a16="http://schemas.microsoft.com/office/drawing/2014/main" id="{A5AA9414-5CAE-1B40-9E9D-02229D3310BF}"/>
              </a:ext>
            </a:extLst>
          </p:cNvPr>
          <p:cNvSpPr>
            <a:spLocks noGrp="1"/>
          </p:cNvSpPr>
          <p:nvPr>
            <p:ph idx="1"/>
          </p:nvPr>
        </p:nvSpPr>
        <p:spPr/>
        <p:txBody>
          <a:bodyPr/>
          <a:lstStyle/>
          <a:p>
            <a:r>
              <a:rPr lang="en-US" dirty="0"/>
              <a:t>We learnt about what is forecasting</a:t>
            </a:r>
          </a:p>
          <a:p>
            <a:r>
              <a:rPr lang="en-US" dirty="0"/>
              <a:t>We learnt about why forecasting is important</a:t>
            </a:r>
          </a:p>
          <a:p>
            <a:r>
              <a:rPr lang="en-US" dirty="0"/>
              <a:t>We learnt key concepts in time series</a:t>
            </a:r>
          </a:p>
          <a:p>
            <a:r>
              <a:rPr lang="en-US" dirty="0"/>
              <a:t>We learnt how to approach time series forecasting</a:t>
            </a:r>
          </a:p>
          <a:p>
            <a:r>
              <a:rPr lang="en-US" dirty="0"/>
              <a:t>We learnt about ARIMA modelling in Python</a:t>
            </a:r>
          </a:p>
        </p:txBody>
      </p:sp>
    </p:spTree>
    <p:extLst>
      <p:ext uri="{BB962C8B-B14F-4D97-AF65-F5344CB8AC3E}">
        <p14:creationId xmlns:p14="http://schemas.microsoft.com/office/powerpoint/2010/main" val="8645354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948D9-5730-934F-86F7-81D2194B18B2}"/>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F19728EB-3DEB-B34A-A4E5-93324EF1944F}"/>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615539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B4625-8480-C442-B736-51B38F7D6674}"/>
              </a:ext>
            </a:extLst>
          </p:cNvPr>
          <p:cNvSpPr>
            <a:spLocks noGrp="1"/>
          </p:cNvSpPr>
          <p:nvPr>
            <p:ph type="title"/>
          </p:nvPr>
        </p:nvSpPr>
        <p:spPr/>
        <p:txBody>
          <a:bodyPr/>
          <a:lstStyle/>
          <a:p>
            <a:r>
              <a:rPr lang="en-US" dirty="0"/>
              <a:t>What is Forecasting?</a:t>
            </a:r>
          </a:p>
        </p:txBody>
      </p:sp>
      <p:sp>
        <p:nvSpPr>
          <p:cNvPr id="3" name="Content Placeholder 2">
            <a:extLst>
              <a:ext uri="{FF2B5EF4-FFF2-40B4-BE49-F238E27FC236}">
                <a16:creationId xmlns:a16="http://schemas.microsoft.com/office/drawing/2014/main" id="{935C42F7-7B79-A84F-A616-A2B83A423EE1}"/>
              </a:ext>
            </a:extLst>
          </p:cNvPr>
          <p:cNvSpPr>
            <a:spLocks noGrp="1"/>
          </p:cNvSpPr>
          <p:nvPr>
            <p:ph idx="1"/>
          </p:nvPr>
        </p:nvSpPr>
        <p:spPr/>
        <p:txBody>
          <a:bodyPr/>
          <a:lstStyle/>
          <a:p>
            <a:pPr>
              <a:buAutoNum type="alphaLcPeriod"/>
            </a:pPr>
            <a:r>
              <a:rPr lang="en-US" dirty="0"/>
              <a:t>Ability to see the future </a:t>
            </a:r>
          </a:p>
          <a:p>
            <a:pPr>
              <a:buAutoNum type="alphaLcPeriod"/>
            </a:pPr>
            <a:r>
              <a:rPr lang="en-US" dirty="0"/>
              <a:t>Ability to predict the future</a:t>
            </a:r>
          </a:p>
          <a:p>
            <a:pPr>
              <a:buAutoNum type="alphaLcPeriod"/>
            </a:pPr>
            <a:r>
              <a:rPr lang="en-US" dirty="0"/>
              <a:t>Ability to guess the future</a:t>
            </a:r>
          </a:p>
          <a:p>
            <a:pPr>
              <a:buAutoNum type="alphaLcPeriod"/>
            </a:pPr>
            <a:endParaRPr lang="en-US" dirty="0"/>
          </a:p>
          <a:p>
            <a:pPr>
              <a:buAutoNum type="alphaLcPeriod"/>
            </a:pPr>
            <a:endParaRPr lang="en-US" dirty="0"/>
          </a:p>
          <a:p>
            <a:pPr marL="0" indent="0">
              <a:buNone/>
            </a:pPr>
            <a:r>
              <a:rPr lang="en-US" dirty="0"/>
              <a:t>b. Ability to predict the future </a:t>
            </a:r>
          </a:p>
          <a:p>
            <a:pPr marL="0" indent="0">
              <a:buNone/>
            </a:pPr>
            <a:endParaRPr lang="en-US" dirty="0"/>
          </a:p>
        </p:txBody>
      </p:sp>
      <p:pic>
        <p:nvPicPr>
          <p:cNvPr id="9" name="Graphic 8" descr="Tick with solid fill">
            <a:extLst>
              <a:ext uri="{FF2B5EF4-FFF2-40B4-BE49-F238E27FC236}">
                <a16:creationId xmlns:a16="http://schemas.microsoft.com/office/drawing/2014/main" id="{62630D4B-82B1-0E41-A810-13BFA25838D2}"/>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4061268" y="4059195"/>
            <a:ext cx="572516" cy="572516"/>
          </a:xfrm>
          <a:prstGeom prst="rect">
            <a:avLst/>
          </a:prstGeom>
        </p:spPr>
      </p:pic>
    </p:spTree>
    <p:extLst>
      <p:ext uri="{BB962C8B-B14F-4D97-AF65-F5344CB8AC3E}">
        <p14:creationId xmlns:p14="http://schemas.microsoft.com/office/powerpoint/2010/main" val="1007068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58701-BF5F-964A-9FAB-88D24D222E88}"/>
              </a:ext>
            </a:extLst>
          </p:cNvPr>
          <p:cNvSpPr>
            <a:spLocks noGrp="1"/>
          </p:cNvSpPr>
          <p:nvPr>
            <p:ph type="title"/>
          </p:nvPr>
        </p:nvSpPr>
        <p:spPr/>
        <p:txBody>
          <a:bodyPr/>
          <a:lstStyle/>
          <a:p>
            <a:r>
              <a:rPr lang="en-US" dirty="0"/>
              <a:t>Forecasting </a:t>
            </a:r>
            <a:r>
              <a:rPr lang="en-US" dirty="0" err="1"/>
              <a:t>Usecases</a:t>
            </a:r>
            <a:endParaRPr lang="en-US" dirty="0"/>
          </a:p>
        </p:txBody>
      </p:sp>
      <p:sp>
        <p:nvSpPr>
          <p:cNvPr id="3" name="Content Placeholder 2">
            <a:extLst>
              <a:ext uri="{FF2B5EF4-FFF2-40B4-BE49-F238E27FC236}">
                <a16:creationId xmlns:a16="http://schemas.microsoft.com/office/drawing/2014/main" id="{3B0033B3-22DE-F249-A1FE-E0C141C900F4}"/>
              </a:ext>
            </a:extLst>
          </p:cNvPr>
          <p:cNvSpPr>
            <a:spLocks noGrp="1"/>
          </p:cNvSpPr>
          <p:nvPr>
            <p:ph idx="1"/>
          </p:nvPr>
        </p:nvSpPr>
        <p:spPr/>
        <p:txBody>
          <a:bodyPr/>
          <a:lstStyle/>
          <a:p>
            <a:r>
              <a:rPr lang="en-US" dirty="0"/>
              <a:t>Will it rain tomorrow</a:t>
            </a:r>
          </a:p>
          <a:p>
            <a:r>
              <a:rPr lang="en-US" dirty="0"/>
              <a:t>How many people are likely to get vaccinated tomorrow</a:t>
            </a:r>
          </a:p>
          <a:p>
            <a:r>
              <a:rPr lang="en-US" dirty="0"/>
              <a:t>Will the house prices rise in the future</a:t>
            </a:r>
          </a:p>
          <a:p>
            <a:r>
              <a:rPr lang="en-US" dirty="0"/>
              <a:t>Will the fuel get more expensive in the future</a:t>
            </a:r>
          </a:p>
          <a:p>
            <a:r>
              <a:rPr lang="en-US" dirty="0"/>
              <a:t>Many more…</a:t>
            </a:r>
          </a:p>
        </p:txBody>
      </p:sp>
    </p:spTree>
    <p:extLst>
      <p:ext uri="{BB962C8B-B14F-4D97-AF65-F5344CB8AC3E}">
        <p14:creationId xmlns:p14="http://schemas.microsoft.com/office/powerpoint/2010/main" val="30798027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9D3FA-CC3D-BB47-81D0-EDD0043CB3C1}"/>
              </a:ext>
            </a:extLst>
          </p:cNvPr>
          <p:cNvSpPr>
            <a:spLocks noGrp="1"/>
          </p:cNvSpPr>
          <p:nvPr>
            <p:ph type="title"/>
          </p:nvPr>
        </p:nvSpPr>
        <p:spPr/>
        <p:txBody>
          <a:bodyPr/>
          <a:lstStyle/>
          <a:p>
            <a:r>
              <a:rPr lang="en-US" dirty="0"/>
              <a:t>Forecasting In Institutional Data Analytics</a:t>
            </a:r>
          </a:p>
        </p:txBody>
      </p:sp>
      <p:sp>
        <p:nvSpPr>
          <p:cNvPr id="3" name="Content Placeholder 2">
            <a:extLst>
              <a:ext uri="{FF2B5EF4-FFF2-40B4-BE49-F238E27FC236}">
                <a16:creationId xmlns:a16="http://schemas.microsoft.com/office/drawing/2014/main" id="{556C3D10-D9C4-0B44-BEFA-9EECCA08C27A}"/>
              </a:ext>
            </a:extLst>
          </p:cNvPr>
          <p:cNvSpPr>
            <a:spLocks noGrp="1"/>
          </p:cNvSpPr>
          <p:nvPr>
            <p:ph idx="1"/>
          </p:nvPr>
        </p:nvSpPr>
        <p:spPr/>
        <p:txBody>
          <a:bodyPr/>
          <a:lstStyle/>
          <a:p>
            <a:r>
              <a:rPr lang="en-US" dirty="0"/>
              <a:t>How many people are likely to make a purchase next month</a:t>
            </a:r>
          </a:p>
          <a:p>
            <a:pPr lvl="1"/>
            <a:r>
              <a:rPr lang="en-US" dirty="0"/>
              <a:t>Inventory planning</a:t>
            </a:r>
          </a:p>
          <a:p>
            <a:pPr lvl="1"/>
            <a:r>
              <a:rPr lang="en-US" dirty="0"/>
              <a:t>Operations planning</a:t>
            </a:r>
          </a:p>
          <a:p>
            <a:pPr lvl="1"/>
            <a:r>
              <a:rPr lang="en-US" dirty="0"/>
              <a:t>Marketing planning</a:t>
            </a:r>
          </a:p>
          <a:p>
            <a:r>
              <a:rPr lang="en-US" dirty="0"/>
              <a:t>How much cash on hand will I have so I am able to operate my business successfully -&gt; Will I need help from the bank?</a:t>
            </a:r>
          </a:p>
          <a:p>
            <a:r>
              <a:rPr lang="en-US" dirty="0"/>
              <a:t>How much cash client is likely to have, so they can run their business successfully -&gt; Can we , the bank offer a product to help the client?</a:t>
            </a:r>
          </a:p>
        </p:txBody>
      </p:sp>
    </p:spTree>
    <p:extLst>
      <p:ext uri="{BB962C8B-B14F-4D97-AF65-F5344CB8AC3E}">
        <p14:creationId xmlns:p14="http://schemas.microsoft.com/office/powerpoint/2010/main" val="185337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44C22-C905-3240-BDD3-608A03084A20}"/>
              </a:ext>
            </a:extLst>
          </p:cNvPr>
          <p:cNvSpPr>
            <a:spLocks noGrp="1"/>
          </p:cNvSpPr>
          <p:nvPr>
            <p:ph type="title"/>
          </p:nvPr>
        </p:nvSpPr>
        <p:spPr/>
        <p:txBody>
          <a:bodyPr/>
          <a:lstStyle/>
          <a:p>
            <a:r>
              <a:rPr lang="en-US" dirty="0"/>
              <a:t>Key Concepts</a:t>
            </a:r>
          </a:p>
        </p:txBody>
      </p:sp>
      <p:sp>
        <p:nvSpPr>
          <p:cNvPr id="3" name="Content Placeholder 2">
            <a:extLst>
              <a:ext uri="{FF2B5EF4-FFF2-40B4-BE49-F238E27FC236}">
                <a16:creationId xmlns:a16="http://schemas.microsoft.com/office/drawing/2014/main" id="{773256EB-3D02-0D41-9A1F-C4036CC23DAF}"/>
              </a:ext>
            </a:extLst>
          </p:cNvPr>
          <p:cNvSpPr>
            <a:spLocks noGrp="1"/>
          </p:cNvSpPr>
          <p:nvPr>
            <p:ph idx="1"/>
          </p:nvPr>
        </p:nvSpPr>
        <p:spPr/>
        <p:txBody>
          <a:bodyPr/>
          <a:lstStyle/>
          <a:p>
            <a:r>
              <a:rPr lang="en-US" dirty="0"/>
              <a:t>Seasonality Vs Cyclicity</a:t>
            </a:r>
          </a:p>
          <a:p>
            <a:r>
              <a:rPr lang="en-US" dirty="0"/>
              <a:t>Trend</a:t>
            </a:r>
          </a:p>
          <a:p>
            <a:r>
              <a:rPr lang="en-US" dirty="0"/>
              <a:t>Lags</a:t>
            </a:r>
          </a:p>
          <a:p>
            <a:r>
              <a:rPr lang="en-US" dirty="0"/>
              <a:t>Correlation</a:t>
            </a:r>
          </a:p>
          <a:p>
            <a:r>
              <a:rPr lang="en-US" dirty="0"/>
              <a:t>Causation</a:t>
            </a:r>
          </a:p>
          <a:p>
            <a:pPr marL="0" indent="0">
              <a:buNone/>
            </a:pPr>
            <a:endParaRPr lang="en-US" dirty="0"/>
          </a:p>
        </p:txBody>
      </p:sp>
    </p:spTree>
    <p:extLst>
      <p:ext uri="{BB962C8B-B14F-4D97-AF65-F5344CB8AC3E}">
        <p14:creationId xmlns:p14="http://schemas.microsoft.com/office/powerpoint/2010/main" val="2767511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9DACA-E9A5-CB42-8834-95371E079EB8}"/>
              </a:ext>
            </a:extLst>
          </p:cNvPr>
          <p:cNvSpPr>
            <a:spLocks noGrp="1"/>
          </p:cNvSpPr>
          <p:nvPr>
            <p:ph type="title"/>
          </p:nvPr>
        </p:nvSpPr>
        <p:spPr/>
        <p:txBody>
          <a:bodyPr/>
          <a:lstStyle/>
          <a:p>
            <a:r>
              <a:rPr lang="en-US" dirty="0"/>
              <a:t>What is Seasonality</a:t>
            </a:r>
          </a:p>
        </p:txBody>
      </p:sp>
      <p:sp>
        <p:nvSpPr>
          <p:cNvPr id="3" name="Content Placeholder 2">
            <a:extLst>
              <a:ext uri="{FF2B5EF4-FFF2-40B4-BE49-F238E27FC236}">
                <a16:creationId xmlns:a16="http://schemas.microsoft.com/office/drawing/2014/main" id="{54558EAA-487F-4847-9B08-6508A4A92EC3}"/>
              </a:ext>
            </a:extLst>
          </p:cNvPr>
          <p:cNvSpPr>
            <a:spLocks noGrp="1"/>
          </p:cNvSpPr>
          <p:nvPr>
            <p:ph idx="1"/>
          </p:nvPr>
        </p:nvSpPr>
        <p:spPr/>
        <p:txBody>
          <a:bodyPr/>
          <a:lstStyle/>
          <a:p>
            <a:endParaRPr lang="en-AU" b="0" i="0" dirty="0">
              <a:solidFill>
                <a:srgbClr val="111111"/>
              </a:solidFill>
              <a:effectLst/>
              <a:latin typeface="SourceSansPro"/>
            </a:endParaRPr>
          </a:p>
          <a:p>
            <a:endParaRPr lang="en-AU" dirty="0">
              <a:solidFill>
                <a:srgbClr val="111111"/>
              </a:solidFill>
              <a:latin typeface="SourceSansPro"/>
            </a:endParaRPr>
          </a:p>
          <a:p>
            <a:pPr marL="0" indent="0">
              <a:buNone/>
            </a:pPr>
            <a:endParaRPr lang="en-AU" b="0" i="0" dirty="0">
              <a:solidFill>
                <a:srgbClr val="111111"/>
              </a:solidFill>
              <a:effectLst/>
              <a:latin typeface="SourceSansPro"/>
            </a:endParaRPr>
          </a:p>
          <a:p>
            <a:pPr marL="0" indent="0">
              <a:buNone/>
            </a:pPr>
            <a:endParaRPr lang="en-AU" dirty="0">
              <a:solidFill>
                <a:srgbClr val="111111"/>
              </a:solidFill>
              <a:latin typeface="SourceSansPro"/>
            </a:endParaRPr>
          </a:p>
          <a:p>
            <a:pPr marL="0" indent="0">
              <a:buNone/>
            </a:pPr>
            <a:endParaRPr lang="en-AU" b="0" i="0" dirty="0">
              <a:solidFill>
                <a:srgbClr val="111111"/>
              </a:solidFill>
              <a:effectLst/>
              <a:latin typeface="SourceSansPro"/>
            </a:endParaRPr>
          </a:p>
          <a:p>
            <a:pPr marL="0" indent="0">
              <a:buNone/>
            </a:pPr>
            <a:r>
              <a:rPr lang="en-AU" b="0" i="0" dirty="0">
                <a:solidFill>
                  <a:srgbClr val="111111"/>
                </a:solidFill>
                <a:effectLst/>
                <a:latin typeface="SourceSansPro"/>
              </a:rPr>
              <a:t>Seasonality is a characteristic of a time series in which the data experiences regular and predictable changes that recur every calendar year. Any predictable fluctuation or pattern that recurs or repeats over a one-year period is said to be seasonal.</a:t>
            </a:r>
            <a:br>
              <a:rPr lang="en-AU" b="0" i="0" dirty="0">
                <a:solidFill>
                  <a:srgbClr val="111111"/>
                </a:solidFill>
                <a:effectLst/>
                <a:latin typeface="SourceSansPro"/>
              </a:rPr>
            </a:br>
            <a:r>
              <a:rPr lang="en-AU" b="0" i="0" dirty="0">
                <a:solidFill>
                  <a:srgbClr val="111111"/>
                </a:solidFill>
                <a:effectLst/>
                <a:latin typeface="SourceSansPro"/>
              </a:rPr>
              <a:t/>
            </a:r>
            <a:br>
              <a:rPr lang="en-AU" b="0" i="0" dirty="0">
                <a:solidFill>
                  <a:srgbClr val="111111"/>
                </a:solidFill>
                <a:effectLst/>
                <a:latin typeface="SourceSansPro"/>
              </a:rPr>
            </a:br>
            <a:endParaRPr lang="en-US" dirty="0"/>
          </a:p>
        </p:txBody>
      </p:sp>
      <p:pic>
        <p:nvPicPr>
          <p:cNvPr id="4" name="Picture 3">
            <a:extLst>
              <a:ext uri="{FF2B5EF4-FFF2-40B4-BE49-F238E27FC236}">
                <a16:creationId xmlns:a16="http://schemas.microsoft.com/office/drawing/2014/main" id="{36117CEC-DE1F-EC4C-9FD9-4D5883679350}"/>
              </a:ext>
            </a:extLst>
          </p:cNvPr>
          <p:cNvPicPr>
            <a:picLocks noChangeAspect="1"/>
          </p:cNvPicPr>
          <p:nvPr/>
        </p:nvPicPr>
        <p:blipFill>
          <a:blip r:embed="rId2"/>
          <a:stretch>
            <a:fillRect/>
          </a:stretch>
        </p:blipFill>
        <p:spPr>
          <a:xfrm>
            <a:off x="677334" y="1797908"/>
            <a:ext cx="7023100" cy="2400300"/>
          </a:xfrm>
          <a:prstGeom prst="rect">
            <a:avLst/>
          </a:prstGeom>
        </p:spPr>
      </p:pic>
    </p:spTree>
    <p:extLst>
      <p:ext uri="{BB962C8B-B14F-4D97-AF65-F5344CB8AC3E}">
        <p14:creationId xmlns:p14="http://schemas.microsoft.com/office/powerpoint/2010/main" val="345928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8A085-614D-2643-A693-3308D7B8D695}"/>
              </a:ext>
            </a:extLst>
          </p:cNvPr>
          <p:cNvSpPr>
            <a:spLocks noGrp="1"/>
          </p:cNvSpPr>
          <p:nvPr>
            <p:ph type="title"/>
          </p:nvPr>
        </p:nvSpPr>
        <p:spPr/>
        <p:txBody>
          <a:bodyPr/>
          <a:lstStyle/>
          <a:p>
            <a:r>
              <a:rPr lang="en-US" dirty="0"/>
              <a:t>What is Cyclicity</a:t>
            </a:r>
          </a:p>
        </p:txBody>
      </p:sp>
      <p:sp>
        <p:nvSpPr>
          <p:cNvPr id="3" name="Content Placeholder 2">
            <a:extLst>
              <a:ext uri="{FF2B5EF4-FFF2-40B4-BE49-F238E27FC236}">
                <a16:creationId xmlns:a16="http://schemas.microsoft.com/office/drawing/2014/main" id="{C27E94BD-A1C7-2F44-A767-B27309271A7F}"/>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endParaRPr lang="en-US" dirty="0"/>
          </a:p>
          <a:p>
            <a:r>
              <a:rPr lang="en-US" dirty="0"/>
              <a:t>Opposite to seasonality. Because the trend repeats itself in different time periods rather than fixed time period</a:t>
            </a:r>
          </a:p>
          <a:p>
            <a:endParaRPr lang="en-US" dirty="0"/>
          </a:p>
          <a:p>
            <a:endParaRPr lang="en-US" dirty="0"/>
          </a:p>
        </p:txBody>
      </p:sp>
      <p:pic>
        <p:nvPicPr>
          <p:cNvPr id="7" name="Picture 6">
            <a:extLst>
              <a:ext uri="{FF2B5EF4-FFF2-40B4-BE49-F238E27FC236}">
                <a16:creationId xmlns:a16="http://schemas.microsoft.com/office/drawing/2014/main" id="{23A5B750-2875-E24F-A5F8-B3F13DC2AAA5}"/>
              </a:ext>
            </a:extLst>
          </p:cNvPr>
          <p:cNvPicPr>
            <a:picLocks noChangeAspect="1"/>
          </p:cNvPicPr>
          <p:nvPr/>
        </p:nvPicPr>
        <p:blipFill>
          <a:blip r:embed="rId2"/>
          <a:stretch>
            <a:fillRect/>
          </a:stretch>
        </p:blipFill>
        <p:spPr>
          <a:xfrm>
            <a:off x="677334" y="1359072"/>
            <a:ext cx="7413427" cy="3188215"/>
          </a:xfrm>
          <a:prstGeom prst="rect">
            <a:avLst/>
          </a:prstGeom>
        </p:spPr>
      </p:pic>
    </p:spTree>
    <p:extLst>
      <p:ext uri="{BB962C8B-B14F-4D97-AF65-F5344CB8AC3E}">
        <p14:creationId xmlns:p14="http://schemas.microsoft.com/office/powerpoint/2010/main" val="3256090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05F0D-D1D7-6147-B613-883D23C61542}"/>
              </a:ext>
            </a:extLst>
          </p:cNvPr>
          <p:cNvSpPr>
            <a:spLocks noGrp="1"/>
          </p:cNvSpPr>
          <p:nvPr>
            <p:ph type="title"/>
          </p:nvPr>
        </p:nvSpPr>
        <p:spPr/>
        <p:txBody>
          <a:bodyPr/>
          <a:lstStyle/>
          <a:p>
            <a:r>
              <a:rPr lang="en-US" dirty="0"/>
              <a:t>What is a trend</a:t>
            </a:r>
          </a:p>
        </p:txBody>
      </p:sp>
      <p:sp>
        <p:nvSpPr>
          <p:cNvPr id="3" name="Content Placeholder 2">
            <a:extLst>
              <a:ext uri="{FF2B5EF4-FFF2-40B4-BE49-F238E27FC236}">
                <a16:creationId xmlns:a16="http://schemas.microsoft.com/office/drawing/2014/main" id="{5B669B57-88B4-E64F-86E5-A4D08F3B13F5}"/>
              </a:ext>
            </a:extLst>
          </p:cNvPr>
          <p:cNvSpPr>
            <a:spLocks noGrp="1"/>
          </p:cNvSpPr>
          <p:nvPr>
            <p:ph idx="1"/>
          </p:nvPr>
        </p:nvSpPr>
        <p:spPr>
          <a:xfrm>
            <a:off x="5595323" y="3188043"/>
            <a:ext cx="5179769" cy="3567787"/>
          </a:xfrm>
        </p:spPr>
        <p:txBody>
          <a:bodyPr>
            <a:normAutofit fontScale="92500" lnSpcReduction="10000"/>
          </a:bodyPr>
          <a:lstStyle/>
          <a:p>
            <a:pPr marL="0" indent="0" algn="l" fontAlgn="base">
              <a:buNone/>
            </a:pPr>
            <a:endParaRPr lang="en-AU" b="0" i="0" dirty="0">
              <a:solidFill>
                <a:srgbClr val="273239"/>
              </a:solidFill>
              <a:effectLst/>
              <a:latin typeface="urw-din"/>
            </a:endParaRPr>
          </a:p>
          <a:p>
            <a:pPr marL="0" indent="0" algn="l" fontAlgn="base">
              <a:buNone/>
            </a:pPr>
            <a:endParaRPr lang="en-AU" dirty="0">
              <a:solidFill>
                <a:srgbClr val="273239"/>
              </a:solidFill>
              <a:latin typeface="urw-din"/>
            </a:endParaRPr>
          </a:p>
          <a:p>
            <a:pPr marL="0" indent="0" algn="l" fontAlgn="base">
              <a:buNone/>
            </a:pPr>
            <a:endParaRPr lang="en-AU" b="0" i="0" dirty="0">
              <a:solidFill>
                <a:srgbClr val="273239"/>
              </a:solidFill>
              <a:effectLst/>
              <a:latin typeface="urw-din"/>
            </a:endParaRPr>
          </a:p>
          <a:p>
            <a:pPr marL="0" indent="0" algn="l" fontAlgn="base">
              <a:buNone/>
            </a:pPr>
            <a:r>
              <a:rPr lang="en-AU" b="0" i="0" dirty="0">
                <a:solidFill>
                  <a:srgbClr val="273239"/>
                </a:solidFill>
                <a:effectLst/>
                <a:latin typeface="urw-din"/>
              </a:rPr>
              <a:t>A trend could be :</a:t>
            </a:r>
          </a:p>
          <a:p>
            <a:pPr fontAlgn="base"/>
            <a:r>
              <a:rPr lang="en-AU" b="1" i="0" dirty="0">
                <a:solidFill>
                  <a:srgbClr val="273239"/>
                </a:solidFill>
                <a:effectLst/>
                <a:latin typeface="urw-din"/>
              </a:rPr>
              <a:t>Uptrend:</a:t>
            </a:r>
            <a:r>
              <a:rPr lang="en-AU" b="0" i="0" dirty="0">
                <a:solidFill>
                  <a:srgbClr val="273239"/>
                </a:solidFill>
                <a:effectLst/>
                <a:latin typeface="urw-din"/>
              </a:rPr>
              <a:t> Time Series Analysis shows a general pattern that is upward then it is Uptrend.</a:t>
            </a:r>
          </a:p>
          <a:p>
            <a:pPr fontAlgn="base"/>
            <a:r>
              <a:rPr lang="en-AU" b="1" i="0" dirty="0">
                <a:solidFill>
                  <a:srgbClr val="273239"/>
                </a:solidFill>
                <a:effectLst/>
                <a:latin typeface="urw-din"/>
              </a:rPr>
              <a:t>Downtrend:</a:t>
            </a:r>
            <a:r>
              <a:rPr lang="en-AU" b="0" i="0" dirty="0">
                <a:solidFill>
                  <a:srgbClr val="273239"/>
                </a:solidFill>
                <a:effectLst/>
                <a:latin typeface="urw-din"/>
              </a:rPr>
              <a:t> Time Series Analysis shows a pattern that is downward then it is Downtrend.</a:t>
            </a:r>
          </a:p>
          <a:p>
            <a:pPr fontAlgn="base"/>
            <a:r>
              <a:rPr lang="en-AU" b="1" i="0" dirty="0">
                <a:solidFill>
                  <a:srgbClr val="273239"/>
                </a:solidFill>
                <a:effectLst/>
                <a:latin typeface="urw-din"/>
              </a:rPr>
              <a:t>Horizontal or Stationary trend:</a:t>
            </a:r>
            <a:r>
              <a:rPr lang="en-AU" b="0" i="0" dirty="0">
                <a:solidFill>
                  <a:srgbClr val="273239"/>
                </a:solidFill>
                <a:effectLst/>
                <a:latin typeface="urw-din"/>
              </a:rPr>
              <a:t> If no pattern observed then it is called a Horizontal or stationary trend.</a:t>
            </a:r>
          </a:p>
          <a:p>
            <a:endParaRPr lang="en-US" dirty="0"/>
          </a:p>
        </p:txBody>
      </p:sp>
      <p:pic>
        <p:nvPicPr>
          <p:cNvPr id="8" name="Picture 7">
            <a:extLst>
              <a:ext uri="{FF2B5EF4-FFF2-40B4-BE49-F238E27FC236}">
                <a16:creationId xmlns:a16="http://schemas.microsoft.com/office/drawing/2014/main" id="{E9588C67-0EDB-E849-85AD-F2FC8202C9AF}"/>
              </a:ext>
            </a:extLst>
          </p:cNvPr>
          <p:cNvPicPr>
            <a:picLocks noChangeAspect="1"/>
          </p:cNvPicPr>
          <p:nvPr/>
        </p:nvPicPr>
        <p:blipFill>
          <a:blip r:embed="rId2"/>
          <a:stretch>
            <a:fillRect/>
          </a:stretch>
        </p:blipFill>
        <p:spPr>
          <a:xfrm>
            <a:off x="583342" y="1143000"/>
            <a:ext cx="4865988" cy="3672444"/>
          </a:xfrm>
          <a:prstGeom prst="rect">
            <a:avLst/>
          </a:prstGeom>
        </p:spPr>
      </p:pic>
      <p:sp>
        <p:nvSpPr>
          <p:cNvPr id="10" name="TextBox 9">
            <a:extLst>
              <a:ext uri="{FF2B5EF4-FFF2-40B4-BE49-F238E27FC236}">
                <a16:creationId xmlns:a16="http://schemas.microsoft.com/office/drawing/2014/main" id="{44A8F65D-BE26-1A43-AB6D-6402095924BE}"/>
              </a:ext>
            </a:extLst>
          </p:cNvPr>
          <p:cNvSpPr txBox="1"/>
          <p:nvPr/>
        </p:nvSpPr>
        <p:spPr>
          <a:xfrm>
            <a:off x="5543322" y="1825060"/>
            <a:ext cx="6104238" cy="2308324"/>
          </a:xfrm>
          <a:prstGeom prst="rect">
            <a:avLst/>
          </a:prstGeom>
          <a:noFill/>
        </p:spPr>
        <p:txBody>
          <a:bodyPr wrap="square">
            <a:spAutoFit/>
          </a:bodyPr>
          <a:lstStyle/>
          <a:p>
            <a:pPr algn="l" fontAlgn="base"/>
            <a:r>
              <a:rPr lang="en-AU" b="1" i="0" dirty="0">
                <a:solidFill>
                  <a:srgbClr val="273239"/>
                </a:solidFill>
                <a:effectLst/>
                <a:latin typeface="urw-din"/>
              </a:rPr>
              <a:t>Trend </a:t>
            </a:r>
            <a:r>
              <a:rPr lang="en-AU" b="0" i="0" dirty="0">
                <a:solidFill>
                  <a:srgbClr val="273239"/>
                </a:solidFill>
                <a:effectLst/>
                <a:latin typeface="urw-din"/>
              </a:rPr>
              <a:t>is a pattern in data that shows the movement of a series to relatively higher or lower values over a long period of time. In other words, a trend is observed when there is an increasing or decreasing slope in the time series. Trend usually happens for some time and then disappears, it does not repeat. For example, some new song comes, it goes trending for a while, and then disappears. There is fairly any chance that it would be trending again.</a:t>
            </a:r>
          </a:p>
        </p:txBody>
      </p:sp>
    </p:spTree>
    <p:extLst>
      <p:ext uri="{BB962C8B-B14F-4D97-AF65-F5344CB8AC3E}">
        <p14:creationId xmlns:p14="http://schemas.microsoft.com/office/powerpoint/2010/main" val="2649651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C05AD-4AD1-B449-B51D-7AEAC3444CCF}"/>
              </a:ext>
            </a:extLst>
          </p:cNvPr>
          <p:cNvSpPr>
            <a:spLocks noGrp="1"/>
          </p:cNvSpPr>
          <p:nvPr>
            <p:ph type="title"/>
          </p:nvPr>
        </p:nvSpPr>
        <p:spPr/>
        <p:txBody>
          <a:bodyPr/>
          <a:lstStyle/>
          <a:p>
            <a:r>
              <a:rPr lang="en-US" dirty="0"/>
              <a:t>What are lags</a:t>
            </a:r>
          </a:p>
        </p:txBody>
      </p:sp>
      <p:pic>
        <p:nvPicPr>
          <p:cNvPr id="4" name="Content Placeholder 3">
            <a:extLst>
              <a:ext uri="{FF2B5EF4-FFF2-40B4-BE49-F238E27FC236}">
                <a16:creationId xmlns:a16="http://schemas.microsoft.com/office/drawing/2014/main" id="{6523C1E2-04ED-4C40-8C19-73F1806053E5}"/>
              </a:ext>
            </a:extLst>
          </p:cNvPr>
          <p:cNvPicPr>
            <a:picLocks noGrp="1" noChangeAspect="1"/>
          </p:cNvPicPr>
          <p:nvPr>
            <p:ph idx="1"/>
          </p:nvPr>
        </p:nvPicPr>
        <p:blipFill>
          <a:blip r:embed="rId2"/>
          <a:stretch>
            <a:fillRect/>
          </a:stretch>
        </p:blipFill>
        <p:spPr>
          <a:xfrm>
            <a:off x="619941" y="1488281"/>
            <a:ext cx="4606967" cy="4105320"/>
          </a:xfrm>
          <a:prstGeom prst="rect">
            <a:avLst/>
          </a:prstGeom>
        </p:spPr>
      </p:pic>
      <p:sp>
        <p:nvSpPr>
          <p:cNvPr id="6" name="TextBox 5">
            <a:extLst>
              <a:ext uri="{FF2B5EF4-FFF2-40B4-BE49-F238E27FC236}">
                <a16:creationId xmlns:a16="http://schemas.microsoft.com/office/drawing/2014/main" id="{BACCD656-EC9B-E94C-82A8-9A1608F0339B}"/>
              </a:ext>
            </a:extLst>
          </p:cNvPr>
          <p:cNvSpPr txBox="1"/>
          <p:nvPr/>
        </p:nvSpPr>
        <p:spPr>
          <a:xfrm>
            <a:off x="5467821" y="2663567"/>
            <a:ext cx="6104238" cy="923330"/>
          </a:xfrm>
          <a:prstGeom prst="rect">
            <a:avLst/>
          </a:prstGeom>
          <a:noFill/>
        </p:spPr>
        <p:txBody>
          <a:bodyPr wrap="square">
            <a:spAutoFit/>
          </a:bodyPr>
          <a:lstStyle/>
          <a:p>
            <a:r>
              <a:rPr lang="en-AU" b="0" i="0" dirty="0">
                <a:solidFill>
                  <a:srgbClr val="242729"/>
                </a:solidFill>
                <a:effectLst/>
                <a:latin typeface="Georgia" panose="02040502050405020303" pitchFamily="18" charset="0"/>
              </a:rPr>
              <a:t>Lag is essentially delay. Lag 1 is delay by one period, hence lag 10 is :</a:t>
            </a:r>
          </a:p>
          <a:p>
            <a:pPr marL="285750" indent="-285750">
              <a:buFont typeface="Arial" panose="020B0604020202020204" pitchFamily="34" charset="0"/>
              <a:buChar char="•"/>
            </a:pPr>
            <a:r>
              <a:rPr lang="en-AU" dirty="0">
                <a:solidFill>
                  <a:srgbClr val="242729"/>
                </a:solidFill>
                <a:latin typeface="Georgia" panose="02040502050405020303" pitchFamily="18" charset="0"/>
              </a:rPr>
              <a:t>Lag by 10 periods</a:t>
            </a:r>
            <a:endParaRPr lang="en-US" dirty="0"/>
          </a:p>
        </p:txBody>
      </p:sp>
    </p:spTree>
    <p:extLst>
      <p:ext uri="{BB962C8B-B14F-4D97-AF65-F5344CB8AC3E}">
        <p14:creationId xmlns:p14="http://schemas.microsoft.com/office/powerpoint/2010/main" val="221754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1245</TotalTime>
  <Words>444</Words>
  <Application>Microsoft Office PowerPoint</Application>
  <PresentationFormat>Widescreen</PresentationFormat>
  <Paragraphs>119</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arial</vt:lpstr>
      <vt:lpstr>Georgia</vt:lpstr>
      <vt:lpstr>SourceSansPro</vt:lpstr>
      <vt:lpstr>Trebuchet MS</vt:lpstr>
      <vt:lpstr>urw-din</vt:lpstr>
      <vt:lpstr>Wingdings</vt:lpstr>
      <vt:lpstr>Wingdings 3</vt:lpstr>
      <vt:lpstr>Facet</vt:lpstr>
      <vt:lpstr>Time Series Forecasting Part 1 </vt:lpstr>
      <vt:lpstr>What is Forecasting?</vt:lpstr>
      <vt:lpstr>Forecasting Usecases</vt:lpstr>
      <vt:lpstr>Forecasting In Institutional Data Analytics</vt:lpstr>
      <vt:lpstr>Key Concepts</vt:lpstr>
      <vt:lpstr>What is Seasonality</vt:lpstr>
      <vt:lpstr>What is Cyclicity</vt:lpstr>
      <vt:lpstr>What is a trend</vt:lpstr>
      <vt:lpstr>What are lags</vt:lpstr>
      <vt:lpstr>What is correlation</vt:lpstr>
      <vt:lpstr>How is correlation different to autocorrelation</vt:lpstr>
      <vt:lpstr>Finally: What is Causation?</vt:lpstr>
      <vt:lpstr>Approaching Forecasting problem  </vt:lpstr>
      <vt:lpstr>Lets move on to Jupyter notebook</vt:lpstr>
      <vt:lpstr>Some Resources</vt:lpstr>
      <vt:lpstr>Summarise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Series Forecasting Part 1</dc:title>
  <dc:creator>Nakul Bajaj</dc:creator>
  <cp:lastModifiedBy>Nakul Bajaj</cp:lastModifiedBy>
  <cp:revision>9</cp:revision>
  <dcterms:created xsi:type="dcterms:W3CDTF">2021-08-20T00:54:12Z</dcterms:created>
  <dcterms:modified xsi:type="dcterms:W3CDTF">2021-08-25T09:20:25Z</dcterms:modified>
</cp:coreProperties>
</file>

<file path=docProps/thumbnail.jpeg>
</file>